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058400" cx="7772400"/>
  <p:notesSz cx="6858000" cy="9144000"/>
  <p:embeddedFontLst>
    <p:embeddedFont>
      <p:font typeface="Inter SemiBold"/>
      <p:regular r:id="rId18"/>
      <p:bold r:id="rId19"/>
      <p:italic r:id="rId20"/>
      <p:boldItalic r:id="rId21"/>
    </p:embeddedFont>
    <p:embeddedFont>
      <p:font typeface="Halant"/>
      <p:regular r:id="rId22"/>
      <p:bold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AAC16CC-1CC6-4C57-95A3-EFCC08672101}">
  <a:tblStyle styleId="{1AAC16CC-1CC6-4C57-95A3-EFCC0867210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24CA15A-4364-4513-BD9F-BC142C66C50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Halant-regular.fntdata"/><Relationship Id="rId21" Type="http://schemas.openxmlformats.org/officeDocument/2006/relationships/font" Target="fonts/InterSemiBold-boldItalic.fntdata"/><Relationship Id="rId24" Type="http://schemas.openxmlformats.org/officeDocument/2006/relationships/font" Target="fonts/Inter-regular.fntdata"/><Relationship Id="rId23"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5.xml"/><Relationship Id="rId33" Type="http://schemas.openxmlformats.org/officeDocument/2006/relationships/font" Target="fonts/PlusJakartaSansMedium-bold.fntdata"/><Relationship Id="rId10" Type="http://schemas.openxmlformats.org/officeDocument/2006/relationships/slide" Target="slides/slide4.xml"/><Relationship Id="rId32" Type="http://schemas.openxmlformats.org/officeDocument/2006/relationships/font" Target="fonts/PlusJakartaSansMedium-regular.fntdata"/><Relationship Id="rId13" Type="http://schemas.openxmlformats.org/officeDocument/2006/relationships/slide" Target="slides/slide7.xml"/><Relationship Id="rId35" Type="http://schemas.openxmlformats.org/officeDocument/2006/relationships/font" Target="fonts/PlusJakartaSansMedium-boldItalic.fntdata"/><Relationship Id="rId12" Type="http://schemas.openxmlformats.org/officeDocument/2006/relationships/slide" Target="slides/slide6.xml"/><Relationship Id="rId34" Type="http://schemas.openxmlformats.org/officeDocument/2006/relationships/font" Target="fonts/PlusJakartaSansMedium-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483e80a4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483e80a4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d5bfad7a14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d5bfad7a14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245fea699b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245fea699b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1301000a4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1301000a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1301000a42_1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1301000a42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1301000a42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1301000a42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1301000a42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1301000a4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1483e80a47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1483e80a47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d5bfad7a1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d5bfad7a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245fea699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245fea699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17d0a92fd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17d0a92f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Malinche</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171435"/>
          <a:ext cx="3000000" cy="3000000"/>
        </p:xfrm>
        <a:graphic>
          <a:graphicData uri="http://schemas.openxmlformats.org/drawingml/2006/table">
            <a:tbl>
              <a:tblPr>
                <a:noFill/>
                <a:tableStyleId>{1AAC16CC-1CC6-4C57-95A3-EFCC08672101}</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Laura Esquivel, </a:t>
                      </a:r>
                      <a:r>
                        <a:rPr i="1" lang="en" sz="1200">
                          <a:latin typeface="Halant"/>
                          <a:ea typeface="Halant"/>
                          <a:cs typeface="Halant"/>
                          <a:sym typeface="Halant"/>
                        </a:rPr>
                        <a:t>Malinche,</a:t>
                      </a:r>
                      <a:r>
                        <a:rPr lang="en" sz="1200">
                          <a:latin typeface="Halant"/>
                          <a:ea typeface="Halant"/>
                          <a:cs typeface="Halant"/>
                          <a:sym typeface="Halant"/>
                        </a:rPr>
                        <a:t> 2006.</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Historical fiction, like </a:t>
                      </a:r>
                      <a:r>
                        <a:rPr i="1" lang="en" sz="1200">
                          <a:solidFill>
                            <a:schemeClr val="dk1"/>
                          </a:solidFill>
                          <a:latin typeface="Inter"/>
                          <a:ea typeface="Inter"/>
                          <a:cs typeface="Inter"/>
                          <a:sym typeface="Inter"/>
                        </a:rPr>
                        <a:t>Malinche </a:t>
                      </a:r>
                      <a:r>
                        <a:rPr lang="en" sz="1200">
                          <a:solidFill>
                            <a:schemeClr val="dk1"/>
                          </a:solidFill>
                          <a:latin typeface="Inter"/>
                          <a:ea typeface="Inter"/>
                          <a:cs typeface="Inter"/>
                          <a:sym typeface="Inter"/>
                        </a:rPr>
                        <a:t>by Laura Esquivel, can be a great way to learn about people and events from the past. Authors of historical fiction use real settings, characters, and events blended with creative storytelling to bring history to life. However, it’s important to remember that some details might be changed or added for dramatic effect. It is important to compare the narrative with primary and secondary sources to get an accurate view of the past. </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Malinalli needed silence, calm. In the Popol Vuh, the Sacred Book of their elders, it stated that when everything was at silence ‒ in complete calm, in the darkness of night, in the darkness of the light ‒ then would creation arise.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Malinalli needed that silence to create new and resonant words. The right words, the ones that were necessary. Recently she had stopped serving Portocarrero, her lord, because Cortés had named her “The Tongue,” the one who translated what he said into Náhuatl language, and what Montezuma’s messengers said, from Náhuatl to Spanish. Although Malinalli had learned Spanish at an extraordinary speed, in no way could it be said that she was completely fluent. Often, she had to turn to Aguilar to help her to translate it correctly, so that what she said made sense in the minds of both the Spaniards and the Mexicas.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Being “The Tongue” was an enormous responsibility. She didn’t want to make a mistake or misinterpret, and she couldn’t see how to prevent it since it was so difficult translating complex ideas from one language to the other…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Never before had she felt what it was like to be in charge. She soon found that whoever controls information, whoever controls meaning, acquires power. And she discovered that when she translated, she controlled the situation, and not only that but that words could be weapons. The finest of weapons.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Words were like lightning, swiftly crossing valleys, mountains, seas, bringing needed information as readily to monarchs as to vassals, creating hope or fear, establishing alliances, abolishing enemies…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the slave who listened to the orders in silence, who couldn’t look directly into the eyes of men, now had a voice, and the men, staring into her eyes, would wait attentively to hear what her mouth uttered. She, who had so often been given away, who so many times had been gotten rid of, now was needed, valued…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44" name="Google Shape;144;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2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7" name="Google Shape;147;p2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8" name="Google Shape;148;p22"/>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Traitor, Survivor, or Icon. Provide two quotes and/or images from the primary or secondary sources that illustrates the claim. Explain how the quote supports the claim. Then write summaries of any other information that supports the claim. Consider the other two words to identify La Malinche’s role. In the final box, explain why those aren’t as accurate as the one you chose.</a:t>
            </a:r>
            <a:endParaRPr sz="1200">
              <a:solidFill>
                <a:schemeClr val="dk1"/>
              </a:solidFill>
              <a:latin typeface="Plus Jakarta Sans"/>
              <a:ea typeface="Plus Jakarta Sans"/>
              <a:cs typeface="Plus Jakarta Sans"/>
              <a:sym typeface="Plus Jakarta Sans"/>
            </a:endParaRPr>
          </a:p>
        </p:txBody>
      </p:sp>
      <p:sp>
        <p:nvSpPr>
          <p:cNvPr id="149" name="Google Shape;149;p22"/>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Spanish Colonization of the Americas</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50" name="Google Shape;150;p22"/>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La Malinche is best viewed as a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u="sng">
                <a:solidFill>
                  <a:srgbClr val="E95C3D"/>
                </a:solidFill>
                <a:latin typeface="Inter"/>
                <a:ea typeface="Inter"/>
                <a:cs typeface="Inter"/>
                <a:sym typeface="Inter"/>
              </a:rPr>
              <a:t>Sur</a:t>
            </a:r>
            <a:r>
              <a:rPr b="1" lang="en" sz="1300" u="sng">
                <a:solidFill>
                  <a:srgbClr val="E95C3D"/>
                </a:solidFill>
                <a:latin typeface="Inter"/>
                <a:ea typeface="Inter"/>
                <a:cs typeface="Inter"/>
                <a:sym typeface="Inter"/>
              </a:rPr>
              <a:t>vivor</a:t>
            </a:r>
            <a:r>
              <a:rPr b="1" lang="en" sz="1300">
                <a:latin typeface="Inter"/>
                <a:ea typeface="Inter"/>
                <a:cs typeface="Inter"/>
                <a:sym typeface="Inter"/>
              </a:rPr>
              <a:t>.</a:t>
            </a:r>
            <a:endParaRPr b="1" sz="1300">
              <a:latin typeface="Inter"/>
              <a:ea typeface="Inter"/>
              <a:cs typeface="Inter"/>
              <a:sym typeface="Inter"/>
            </a:endParaRPr>
          </a:p>
        </p:txBody>
      </p:sp>
      <p:pic>
        <p:nvPicPr>
          <p:cNvPr id="151" name="Google Shape;151;p22"/>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52" name="Google Shape;152;p22"/>
          <p:cNvGraphicFramePr/>
          <p:nvPr/>
        </p:nvGraphicFramePr>
        <p:xfrm>
          <a:off x="469250" y="4116400"/>
          <a:ext cx="3000000" cy="3000000"/>
        </p:xfrm>
        <a:graphic>
          <a:graphicData uri="http://schemas.openxmlformats.org/drawingml/2006/table">
            <a:tbl>
              <a:tblPr>
                <a:noFill/>
                <a:tableStyleId>{424CA15A-4364-4513-BD9F-BC142C66C507}</a:tableStyleId>
              </a:tblPr>
              <a:tblGrid>
                <a:gridCol w="3417150"/>
                <a:gridCol w="3417150"/>
              </a:tblGrid>
              <a:tr h="428650">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8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“As a young woman uprooted and disconnected from her origins, Malinche, as such, had no altepetl; she had no people.”</a:t>
                      </a:r>
                      <a:endParaRPr sz="1200"/>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r>
                        <a:rPr lang="en" sz="900">
                          <a:latin typeface="Inter"/>
                          <a:ea typeface="Inter"/>
                          <a:cs typeface="Inter"/>
                          <a:sym typeface="Inter"/>
                        </a:rPr>
                        <a:t> </a:t>
                      </a:r>
                      <a:r>
                        <a:rPr b="1" lang="en" sz="900">
                          <a:solidFill>
                            <a:srgbClr val="E95C3D"/>
                          </a:solidFill>
                          <a:latin typeface="Inter"/>
                          <a:ea typeface="Inter"/>
                          <a:cs typeface="Inter"/>
                          <a:sym typeface="Inter"/>
                        </a:rPr>
                        <a:t>Victoria I. Lyall and Jesse Laird Ortega</a:t>
                      </a:r>
                      <a:endParaRPr b="1" sz="9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“Her name was Marina and her homeland was Tepeticpac, on the coast, where they first took her.”</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Source: </a:t>
                      </a:r>
                      <a:r>
                        <a:rPr b="1" lang="en" sz="900">
                          <a:solidFill>
                            <a:srgbClr val="E95C3D"/>
                          </a:solidFill>
                          <a:latin typeface="Inter"/>
                          <a:ea typeface="Inter"/>
                          <a:cs typeface="Inter"/>
                          <a:sym typeface="Inter"/>
                        </a:rPr>
                        <a:t>Entrance of Hernan Cortes</a:t>
                      </a:r>
                      <a:endParaRPr b="1" sz="9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99955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This highlights her displacement and lack of community, which left her no choice but to align with the Spanish. Her actions were born out of survival in an alien environment rather than any deliberate betrayal of Indigenous peoples.</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lnSpc>
                          <a:spcPct val="100000"/>
                        </a:lnSpc>
                        <a:spcBef>
                          <a:spcPts val="0"/>
                        </a:spcBef>
                        <a:spcAft>
                          <a:spcPts val="1200"/>
                        </a:spcAft>
                        <a:buNone/>
                      </a:pPr>
                      <a:r>
                        <a:rPr b="1" lang="en" sz="900">
                          <a:solidFill>
                            <a:srgbClr val="E95C3D"/>
                          </a:solidFill>
                          <a:latin typeface="Inter"/>
                          <a:ea typeface="Inter"/>
                          <a:cs typeface="Inter"/>
                          <a:sym typeface="Inter"/>
                        </a:rPr>
                        <a:t>The phrase “where they first took her” demonstrates that Malinche’s life was shaped by captivity and coercion. Her lack of agency and forced role as an interpreter underscores her need to adapt and survive in a hostile environment.</a:t>
                      </a:r>
                      <a:endParaRPr b="1" sz="900">
                        <a:solidFill>
                          <a:srgbClr val="E95C3D"/>
                        </a:solidFill>
                        <a:latin typeface="Inter"/>
                        <a:ea typeface="Inter"/>
                        <a:cs typeface="Inter"/>
                        <a:sym typeface="Inter"/>
                      </a:endParaRPr>
                    </a:p>
                  </a:txBody>
                  <a:tcPr marT="91425" marB="91425" marR="91425" marL="91425"/>
                </a:tc>
              </a:tr>
            </a:tbl>
          </a:graphicData>
        </a:graphic>
      </p:graphicFrame>
      <p:sp>
        <p:nvSpPr>
          <p:cNvPr id="153" name="Google Shape;153;p22"/>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4" name="Google Shape;154;p22"/>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depiction of Malinche standing between Indigenous and Spanish worlds symbolizes her existence in “nepantla” (in-between). This visual reinforces her identity as someone caught between two cultures, trying to navigate survival in a liminal space.</a:t>
            </a:r>
            <a:endParaRPr b="1" sz="1200">
              <a:solidFill>
                <a:srgbClr val="E95C3D"/>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55" name="Google Shape;155;p22"/>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Defense against Counterargument</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While some view Malinche as a traitor, this perspective ignores her lack of choice. She was a young woman coerced into serving the Spanish, and her role as an interpreter was a means of survival rather than intentional betrayal.</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The Legacy of La Malinche Student Worksheet</a:t>
            </a:r>
            <a:endParaRPr sz="1900">
              <a:latin typeface="Halant"/>
              <a:ea typeface="Halant"/>
              <a:cs typeface="Halant"/>
              <a:sym typeface="Halant"/>
            </a:endParaRPr>
          </a:p>
        </p:txBody>
      </p:sp>
      <p:pic>
        <p:nvPicPr>
          <p:cNvPr id="161" name="Google Shape;161;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23"/>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Malinche had limited choices but used her intelligence to survive.</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Her role as a translator gave her significant influence.</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The way history remembers her has changed over time.</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found the Survivor argument most convincing because Malinche was forced into her role. She was enslaved, given to Cortés, and used as a translator, but she did not choose to side with the Spanish out of loyalty. </a:t>
            </a:r>
            <a:endParaRPr b="1" sz="13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 counterargument against the Traitor claim is that Malinche did not have real agency in the conquest. She was a young woman given to the Spanish as a slave.</a:t>
            </a:r>
            <a:endParaRPr b="1" sz="13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Did you opinion change after hearing the presentations? Why or why not?</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My opinion mostly stayed the same, but I now understand why some people see her as an icon rather than just a survivor. The argument that she was a powerful figure because of her translation skills was compelling.</a:t>
            </a:r>
            <a:endParaRPr b="1" sz="13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p:txBody>
      </p:sp>
      <p:graphicFrame>
        <p:nvGraphicFramePr>
          <p:cNvPr id="164" name="Google Shape;164;p23"/>
          <p:cNvGraphicFramePr/>
          <p:nvPr/>
        </p:nvGraphicFramePr>
        <p:xfrm>
          <a:off x="983050" y="1438075"/>
          <a:ext cx="3000000" cy="3000000"/>
        </p:xfrm>
        <a:graphic>
          <a:graphicData uri="http://schemas.openxmlformats.org/drawingml/2006/table">
            <a:tbl>
              <a:tblPr>
                <a:noFill/>
                <a:tableStyleId>{424CA15A-4364-4513-BD9F-BC142C66C507}</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Claim (Traitor, Survivor, or Icon?)</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La Lengua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Icon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Florentine Codex image shows her translating on a rooftop, proving her influence in negotiations.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Indígena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Lyall and Ortega mention she was in “nepantla,” caught between two worlds with no clear belonging.</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Madre de Mestizaje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Diego Rivera's murals depict her as the mother of mestizo culture.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Traidora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Traitor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Gabino Palomares’ </a:t>
                      </a:r>
                      <a:r>
                        <a:rPr b="1" i="1" lang="en" sz="1200">
                          <a:solidFill>
                            <a:srgbClr val="E95C3D"/>
                          </a:solidFill>
                          <a:latin typeface="Inter"/>
                          <a:ea typeface="Inter"/>
                          <a:cs typeface="Inter"/>
                          <a:sym typeface="Inter"/>
                        </a:rPr>
                        <a:t>La Maldición de Malinche</a:t>
                      </a:r>
                      <a:r>
                        <a:rPr b="1" lang="en" sz="1200">
                          <a:solidFill>
                            <a:srgbClr val="E95C3D"/>
                          </a:solidFill>
                          <a:latin typeface="Inter"/>
                          <a:ea typeface="Inter"/>
                          <a:cs typeface="Inter"/>
                          <a:sym typeface="Inter"/>
                        </a:rPr>
                        <a:t> describes her as the start of ongoing colonial oppression.</a:t>
                      </a:r>
                      <a:endParaRPr b="1" sz="13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63" name="Google Shape;63;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La Malinche: La Indígena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4" name="Google Shape;64;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5" name="Google Shape;65;p14"/>
          <p:cNvGraphicFramePr/>
          <p:nvPr/>
        </p:nvGraphicFramePr>
        <p:xfrm>
          <a:off x="469041" y="1171435"/>
          <a:ext cx="3000000" cy="3000000"/>
        </p:xfrm>
        <a:graphic>
          <a:graphicData uri="http://schemas.openxmlformats.org/drawingml/2006/table">
            <a:tbl>
              <a:tblPr>
                <a:noFill/>
                <a:tableStyleId>{1AAC16CC-1CC6-4C57-95A3-EFCC08672101}</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t>
                      </a:r>
                      <a:r>
                        <a:rPr i="1" lang="en" sz="1200">
                          <a:solidFill>
                            <a:schemeClr val="dk1"/>
                          </a:solidFill>
                          <a:latin typeface="Halant"/>
                          <a:ea typeface="Halant"/>
                          <a:cs typeface="Halant"/>
                          <a:sym typeface="Halant"/>
                        </a:rPr>
                        <a:t>Traitor, Survivor, Icon: The Legacy of La Malinche</a:t>
                      </a:r>
                      <a:r>
                        <a:rPr lang="en" sz="1200">
                          <a:solidFill>
                            <a:schemeClr val="dk1"/>
                          </a:solidFill>
                          <a:latin typeface="Halant"/>
                          <a:ea typeface="Halant"/>
                          <a:cs typeface="Halant"/>
                          <a:sym typeface="Halant"/>
                        </a:rPr>
                        <a:t>, Edited by Victoria I. Lyall and Terezita Romo, 2022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i="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a:t>
                      </a:r>
                      <a:r>
                        <a:rPr lang="en" sz="1200">
                          <a:solidFill>
                            <a:schemeClr val="dk1"/>
                          </a:solidFill>
                          <a:latin typeface="Inter"/>
                          <a:ea typeface="Inter"/>
                          <a:cs typeface="Inter"/>
                          <a:sym typeface="Inter"/>
                        </a:rPr>
                        <a:t>The following sources center on La Malinche’s role as </a:t>
                      </a:r>
                      <a:r>
                        <a:rPr lang="en" sz="1200" u="sng">
                          <a:solidFill>
                            <a:schemeClr val="dk1"/>
                          </a:solidFill>
                          <a:latin typeface="Inter"/>
                          <a:ea typeface="Inter"/>
                          <a:cs typeface="Inter"/>
                          <a:sym typeface="Inter"/>
                        </a:rPr>
                        <a:t>La Indígena: The Indigenous Woman.</a:t>
                      </a:r>
                      <a:endParaRPr sz="1200" u="sng">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Victoria I. Lyall is the </a:t>
                      </a:r>
                      <a:r>
                        <a:rPr lang="en" sz="1200">
                          <a:solidFill>
                            <a:schemeClr val="dk1"/>
                          </a:solidFill>
                          <a:highlight>
                            <a:srgbClr val="FFFFFF"/>
                          </a:highlight>
                          <a:latin typeface="Inter"/>
                          <a:ea typeface="Inter"/>
                          <a:cs typeface="Inter"/>
                          <a:sym typeface="Inter"/>
                        </a:rPr>
                        <a:t>Frederick and Jan Mayer Curator, Art of the Ancient Americas at the Denver Art Museum.</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Jesse Laird Ortega is curatorial assistant in the New World department at the Denver Art Museum.</a:t>
                      </a:r>
                      <a:endParaRPr sz="1200">
                        <a:solidFill>
                          <a:schemeClr val="dk1"/>
                        </a:solidFill>
                        <a:highlight>
                          <a:srgbClr val="FFFFFF"/>
                        </a:highlight>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Victoria I. Lyall and Jesse Laird Ortega</a:t>
                      </a:r>
                      <a:r>
                        <a:rPr b="1" i="1" lang="en" sz="1200">
                          <a:solidFill>
                            <a:schemeClr val="dk1"/>
                          </a:solidFill>
                          <a:latin typeface="Inter"/>
                          <a:ea typeface="Inter"/>
                          <a:cs typeface="Inter"/>
                          <a:sym typeface="Inter"/>
                        </a:rPr>
                        <a:t>, Uprooted: Reconsidering Indigenous Representations of Malinche</a:t>
                      </a:r>
                      <a:endParaRPr b="1" i="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i="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Throughout ancient Mesopotamia, scrolls or screenfold manuscripts, made of amate paper or animal hide, were painted with the histories of families, cities, and the land itself…</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several of these documents, Malinche appears as a principal figure, while in others she is curiously absent… As a young woman uprooted and disconnected from her origins, Malinche, as such, had no altepetl; she had no people. Her image was mutable [likely to change]. While the Florentine Codex authors respond to her indigeneity and recognize her as one of “us people here,” the phrase signals that she, like them, belongs to the land on this side of the ocean and, therefore, is not a Spaniard. She is not, however, one of them…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TEXAS FRAGMENT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Texas fragment, from circa 1535, is the earliest known representation of Malinche and largely reflects earlier Indigenous formats and </a:t>
                      </a:r>
                      <a:r>
                        <a:rPr lang="en" sz="1200">
                          <a:solidFill>
                            <a:schemeClr val="dk1"/>
                          </a:solidFill>
                          <a:latin typeface="Inter"/>
                          <a:ea typeface="Inter"/>
                          <a:cs typeface="Inter"/>
                          <a:sym typeface="Inter"/>
                        </a:rPr>
                        <a:t>pictorial</a:t>
                      </a:r>
                      <a:r>
                        <a:rPr lang="en" sz="1200">
                          <a:solidFill>
                            <a:schemeClr val="dk1"/>
                          </a:solidFill>
                          <a:latin typeface="Inter"/>
                          <a:ea typeface="Inter"/>
                          <a:cs typeface="Inter"/>
                          <a:sym typeface="Inter"/>
                        </a:rPr>
                        <a:t> conventions, while also showing subtle evidence of European influence…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Texas fragment emphasizes Malinche’s importance. In all four scenes she wears an ornate red and white huipil, the colors of Tlaxcala. The huipil’s complexity and ornamentation reinforces her status among Indigenous women…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Conclusion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none of the documents discussed above does Malinche appear alone. Her existence, her role, and her importance are </a:t>
                      </a:r>
                      <a:r>
                        <a:rPr lang="en" sz="1200">
                          <a:solidFill>
                            <a:schemeClr val="dk1"/>
                          </a:solidFill>
                          <a:latin typeface="Inter"/>
                          <a:ea typeface="Inter"/>
                          <a:cs typeface="Inter"/>
                          <a:sym typeface="Inter"/>
                        </a:rPr>
                        <a:t>inextricably</a:t>
                      </a:r>
                      <a:r>
                        <a:rPr lang="en" sz="1200">
                          <a:solidFill>
                            <a:schemeClr val="dk1"/>
                          </a:solidFill>
                          <a:latin typeface="Inter"/>
                          <a:ea typeface="Inter"/>
                          <a:cs typeface="Inter"/>
                          <a:sym typeface="Inter"/>
                        </a:rPr>
                        <a:t> tied to the Spanish, and to Cortés specifically. In some cases, the artists showcase her alliance, placing her squarely within the Spanish space, while in others, Malinche exists in </a:t>
                      </a:r>
                      <a:r>
                        <a:rPr i="1" lang="en" sz="1200">
                          <a:solidFill>
                            <a:schemeClr val="dk1"/>
                          </a:solidFill>
                          <a:latin typeface="Inter"/>
                          <a:ea typeface="Inter"/>
                          <a:cs typeface="Inter"/>
                          <a:sym typeface="Inter"/>
                        </a:rPr>
                        <a:t>nepantla</a:t>
                      </a:r>
                      <a:r>
                        <a:rPr lang="en" sz="1200">
                          <a:solidFill>
                            <a:schemeClr val="dk1"/>
                          </a:solidFill>
                          <a:latin typeface="Inter"/>
                          <a:ea typeface="Inter"/>
                          <a:cs typeface="Inter"/>
                          <a:sym typeface="Inter"/>
                        </a:rPr>
                        <a:t>, or in-between, the limbo between Europe and Mexico. These Indigenous artists may have recognized her </a:t>
                      </a:r>
                      <a:r>
                        <a:rPr lang="en" sz="1200">
                          <a:solidFill>
                            <a:schemeClr val="dk1"/>
                          </a:solidFill>
                          <a:latin typeface="Inter"/>
                          <a:ea typeface="Inter"/>
                          <a:cs typeface="Inter"/>
                          <a:sym typeface="Inter"/>
                        </a:rPr>
                        <a:t>indigeneity</a:t>
                      </a:r>
                      <a:r>
                        <a:rPr lang="en" sz="1200">
                          <a:solidFill>
                            <a:schemeClr val="dk1"/>
                          </a:solidFill>
                          <a:latin typeface="Inter"/>
                          <a:ea typeface="Inter"/>
                          <a:cs typeface="Inter"/>
                          <a:sym typeface="Inter"/>
                        </a:rPr>
                        <a:t>, but through her actions and her history, she stood outside the recognizable categories of society. As a speaker and negotiator in the world of men, she challenged the conventions of gender. Indigenous artists could not place her within the framework of the </a:t>
                      </a:r>
                      <a:r>
                        <a:rPr lang="en" sz="1200">
                          <a:solidFill>
                            <a:schemeClr val="dk1"/>
                          </a:solidFill>
                          <a:latin typeface="Inter"/>
                          <a:ea typeface="Inter"/>
                          <a:cs typeface="Inter"/>
                          <a:sym typeface="Inter"/>
                        </a:rPr>
                        <a:t>altepetl</a:t>
                      </a:r>
                      <a:r>
                        <a:rPr lang="en" sz="1200">
                          <a:solidFill>
                            <a:schemeClr val="dk1"/>
                          </a:solidFill>
                          <a:latin typeface="Inter"/>
                          <a:ea typeface="Inter"/>
                          <a:cs typeface="Inter"/>
                          <a:sym typeface="Inter"/>
                        </a:rPr>
                        <a:t> because she had been uprooted from her home. Their images reflect Malinche’s liminality.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71" name="Google Shape;71;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Indígena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2" name="Google Shape;72;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3" name="Google Shape;73;p15"/>
          <p:cNvGraphicFramePr/>
          <p:nvPr/>
        </p:nvGraphicFramePr>
        <p:xfrm>
          <a:off x="469041" y="1171435"/>
          <a:ext cx="3000000" cy="3000000"/>
        </p:xfrm>
        <a:graphic>
          <a:graphicData uri="http://schemas.openxmlformats.org/drawingml/2006/table">
            <a:tbl>
              <a:tblPr>
                <a:noFill/>
                <a:tableStyleId>{1AAC16CC-1CC6-4C57-95A3-EFCC08672101}</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Book XII of the Florentine Codex, </a:t>
                      </a:r>
                      <a:r>
                        <a:rPr lang="en" sz="1200">
                          <a:latin typeface="Halant"/>
                          <a:ea typeface="Halant"/>
                          <a:cs typeface="Halant"/>
                          <a:sym typeface="Halant"/>
                        </a:rPr>
                        <a:t>1579.</a:t>
                      </a:r>
                      <a:r>
                        <a:rPr i="1" lang="en" sz="1200">
                          <a:latin typeface="Halant"/>
                          <a:ea typeface="Halant"/>
                          <a:cs typeface="Halant"/>
                          <a:sym typeface="Halant"/>
                        </a:rPr>
                        <a:t> </a:t>
                      </a:r>
                      <a:r>
                        <a:rPr lang="en" sz="1200">
                          <a:latin typeface="Halant"/>
                          <a:ea typeface="Halant"/>
                          <a:cs typeface="Halant"/>
                          <a:sym typeface="Halant"/>
                        </a:rPr>
                        <a:t>Translations from James Lockhart, </a:t>
                      </a:r>
                      <a:r>
                        <a:rPr i="1" lang="en" sz="1200">
                          <a:latin typeface="Halant"/>
                          <a:ea typeface="Halant"/>
                          <a:cs typeface="Halant"/>
                          <a:sym typeface="Halant"/>
                        </a:rPr>
                        <a:t>We People Here: Nahuatl Accounts of the Conquest of Mexico</a:t>
                      </a:r>
                      <a:r>
                        <a:rPr lang="en" sz="1200">
                          <a:latin typeface="Halant"/>
                          <a:ea typeface="Halant"/>
                          <a:cs typeface="Halant"/>
                          <a:sym typeface="Halant"/>
                        </a:rPr>
                        <a:t>, 1993.</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The Florentine Codex was created by </a:t>
                      </a:r>
                      <a:r>
                        <a:rPr lang="en" sz="1200">
                          <a:solidFill>
                            <a:schemeClr val="dk1"/>
                          </a:solidFill>
                          <a:latin typeface="Inter"/>
                          <a:ea typeface="Inter"/>
                          <a:cs typeface="Inter"/>
                          <a:sym typeface="Inter"/>
                        </a:rPr>
                        <a:t>Bernardino de Sahagún,  a Spanish Franciscan friar, to presented information about Mesoamerica. The Florentine Codex, despite being created by a Spaniard, provides descriptions and views of the Indigenous peoples.</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[Nahuatl account] yvan ilhuiloc, ixpantiloc, machtiloc, nontzaloc, cacquitiloc, yiollo </a:t>
                      </a:r>
                      <a:r>
                        <a:rPr lang="en" sz="1200">
                          <a:solidFill>
                            <a:schemeClr val="dk1"/>
                          </a:solidFill>
                          <a:latin typeface="Inter"/>
                          <a:ea typeface="Inter"/>
                          <a:cs typeface="Inter"/>
                          <a:sym typeface="Inter"/>
                        </a:rPr>
                        <a:t>italian</a:t>
                      </a:r>
                      <a:r>
                        <a:rPr lang="en" sz="1200">
                          <a:solidFill>
                            <a:schemeClr val="dk1"/>
                          </a:solidFill>
                          <a:latin typeface="Inter"/>
                          <a:ea typeface="Inter"/>
                          <a:cs typeface="Inter"/>
                          <a:sym typeface="Inter"/>
                        </a:rPr>
                        <a:t> tlaliloc in Motecuçoma: ce cioatl nican titlaca in quinoalhuicac, in oalnaoatlatotia: itoca Malintzi teticpac ichan, in vmpa atenco achto canaco.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[English translation of Nahuatl] And it was told, presented, made known, announced, and reported to Moteucçoma, and brought to his attention, that a woman, one of us people here, came accompanying them as interpreter. Her name was Marina and her homeland was Tepeticpac, on the coast, where they first took her.</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79" name="Google Shape;79;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Indígena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0" name="Google Shape;80;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1" name="Google Shape;81;p16"/>
          <p:cNvGraphicFramePr/>
          <p:nvPr/>
        </p:nvGraphicFramePr>
        <p:xfrm>
          <a:off x="469041" y="1171435"/>
          <a:ext cx="3000000" cy="3000000"/>
        </p:xfrm>
        <a:graphic>
          <a:graphicData uri="http://schemas.openxmlformats.org/drawingml/2006/table">
            <a:tbl>
              <a:tblPr>
                <a:noFill/>
                <a:tableStyleId>{1AAC16CC-1CC6-4C57-95A3-EFCC08672101}</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Unknown artist, “Texas Fragment of the Lienzo de Tlaxcala,” circa 1550s.</a:t>
                      </a:r>
                      <a:endParaRPr sz="1000">
                        <a:solidFill>
                          <a:srgbClr val="202122"/>
                        </a:solidFill>
                        <a:highlight>
                          <a:srgbClr val="F8F9FA"/>
                        </a:highligh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a:t>
                      </a:r>
                      <a:r>
                        <a:rPr lang="en" sz="1200">
                          <a:solidFill>
                            <a:schemeClr val="dk1"/>
                          </a:solidFill>
                          <a:latin typeface="Inter"/>
                          <a:ea typeface="Inter"/>
                          <a:cs typeface="Inter"/>
                          <a:sym typeface="Inter"/>
                        </a:rPr>
                        <a:t>The </a:t>
                      </a:r>
                      <a:r>
                        <a:rPr lang="en" sz="1200">
                          <a:solidFill>
                            <a:schemeClr val="dk1"/>
                          </a:solidFill>
                          <a:highlight>
                            <a:srgbClr val="F8F9FA"/>
                          </a:highlight>
                          <a:latin typeface="Inter"/>
                          <a:ea typeface="Inter"/>
                          <a:cs typeface="Inter"/>
                          <a:sym typeface="Inter"/>
                        </a:rPr>
                        <a:t>Lienzo de Tlaxcala is a codex, or historical record, of the Mesoamerican wars against the Mexica by the Spanish. It was created by the Tlaxcalans who were allies of the Spanish in this  conquest.</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82" name="Google Shape;82;p16"/>
          <p:cNvPicPr preferRelativeResize="0"/>
          <p:nvPr/>
        </p:nvPicPr>
        <p:blipFill rotWithShape="1">
          <a:blip r:embed="rId4">
            <a:alphaModFix/>
          </a:blip>
          <a:srcRect b="0" l="0" r="50000" t="0"/>
          <a:stretch/>
        </p:blipFill>
        <p:spPr>
          <a:xfrm>
            <a:off x="1398463" y="2479875"/>
            <a:ext cx="4829002" cy="64408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88" name="Google Shape;88;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Indígena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9" name="Google Shape;89;p1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90" name="Google Shape;90;p17"/>
          <p:cNvGraphicFramePr/>
          <p:nvPr/>
        </p:nvGraphicFramePr>
        <p:xfrm>
          <a:off x="469041" y="1171435"/>
          <a:ext cx="3000000" cy="3000000"/>
        </p:xfrm>
        <a:graphic>
          <a:graphicData uri="http://schemas.openxmlformats.org/drawingml/2006/table">
            <a:tbl>
              <a:tblPr>
                <a:noFill/>
                <a:tableStyleId>{1AAC16CC-1CC6-4C57-95A3-EFCC08672101}</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Unknown artist, Mexico, Huipil de La Malinche, 1700.</a:t>
                      </a:r>
                      <a:endParaRPr sz="1200">
                        <a:solidFill>
                          <a:srgbClr val="202122"/>
                        </a:solidFill>
                        <a:highlight>
                          <a:srgbClr val="F8F9FA"/>
                        </a:highlight>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The huipil is a traditional Nahuatl women’s garment that means adorned dress or blouse. It has different characteristics that are dependant on the regional culture. It is generally white and is decorated with </a:t>
                      </a:r>
                      <a:r>
                        <a:rPr lang="en" sz="1200">
                          <a:latin typeface="Inter"/>
                          <a:ea typeface="Inter"/>
                          <a:cs typeface="Inter"/>
                          <a:sym typeface="Inter"/>
                        </a:rPr>
                        <a:t>various</a:t>
                      </a:r>
                      <a:r>
                        <a:rPr lang="en" sz="1200">
                          <a:latin typeface="Inter"/>
                          <a:ea typeface="Inter"/>
                          <a:cs typeface="Inter"/>
                          <a:sym typeface="Inter"/>
                        </a:rPr>
                        <a:t> </a:t>
                      </a:r>
                      <a:r>
                        <a:rPr lang="en" sz="1200">
                          <a:latin typeface="Inter"/>
                          <a:ea typeface="Inter"/>
                          <a:cs typeface="Inter"/>
                          <a:sym typeface="Inter"/>
                        </a:rPr>
                        <a:t>fabrics</a:t>
                      </a:r>
                      <a:r>
                        <a:rPr lang="en" sz="1200">
                          <a:latin typeface="Inter"/>
                          <a:ea typeface="Inter"/>
                          <a:cs typeface="Inter"/>
                          <a:sym typeface="Inter"/>
                        </a:rPr>
                        <a:t>. It is sewn on the sides and has three openings for the head and arms. Prior to Spanish colonization, it was widely used among the noble classes. The image below is of a huipil from the 16th to 18th century that some </a:t>
                      </a:r>
                      <a:r>
                        <a:rPr lang="en" sz="1200">
                          <a:latin typeface="Inter"/>
                          <a:ea typeface="Inter"/>
                          <a:cs typeface="Inter"/>
                          <a:sym typeface="Inter"/>
                        </a:rPr>
                        <a:t>argue</a:t>
                      </a:r>
                      <a:r>
                        <a:rPr lang="en" sz="1200">
                          <a:latin typeface="Inter"/>
                          <a:ea typeface="Inter"/>
                          <a:cs typeface="Inter"/>
                          <a:sym typeface="Inter"/>
                        </a:rPr>
                        <a:t> may </a:t>
                      </a:r>
                      <a:r>
                        <a:rPr lang="en" sz="1200">
                          <a:latin typeface="Inter"/>
                          <a:ea typeface="Inter"/>
                          <a:cs typeface="Inter"/>
                          <a:sym typeface="Inter"/>
                        </a:rPr>
                        <a:t>have</a:t>
                      </a:r>
                      <a:r>
                        <a:rPr lang="en" sz="1200">
                          <a:latin typeface="Inter"/>
                          <a:ea typeface="Inter"/>
                          <a:cs typeface="Inter"/>
                          <a:sym typeface="Inter"/>
                        </a:rPr>
                        <a:t> belongs to La Malinche.</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91" name="Google Shape;91;p17"/>
          <p:cNvPicPr preferRelativeResize="0"/>
          <p:nvPr/>
        </p:nvPicPr>
        <p:blipFill>
          <a:blip r:embed="rId4">
            <a:alphaModFix/>
          </a:blip>
          <a:stretch>
            <a:fillRect/>
          </a:stretch>
        </p:blipFill>
        <p:spPr>
          <a:xfrm>
            <a:off x="469050" y="2982198"/>
            <a:ext cx="6834300" cy="481762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La Malinche: La Indígena Student Worksheet</a:t>
            </a:r>
            <a:endParaRPr sz="1900">
              <a:latin typeface="Halant"/>
              <a:ea typeface="Halant"/>
              <a:cs typeface="Halant"/>
              <a:sym typeface="Halant"/>
            </a:endParaRPr>
          </a:p>
        </p:txBody>
      </p:sp>
      <p:pic>
        <p:nvPicPr>
          <p:cNvPr id="97" name="Google Shape;9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graphicFrame>
        <p:nvGraphicFramePr>
          <p:cNvPr id="99" name="Google Shape;99;p18"/>
          <p:cNvGraphicFramePr/>
          <p:nvPr/>
        </p:nvGraphicFramePr>
        <p:xfrm>
          <a:off x="469041" y="638035"/>
          <a:ext cx="3000000" cy="3000000"/>
        </p:xfrm>
        <a:graphic>
          <a:graphicData uri="http://schemas.openxmlformats.org/drawingml/2006/table">
            <a:tbl>
              <a:tblPr>
                <a:noFill/>
                <a:tableStyleId>{1AAC16CC-1CC6-4C57-95A3-EFCC08672101}</a:tableStyleId>
              </a:tblPr>
              <a:tblGrid>
                <a:gridCol w="1708575"/>
                <a:gridCol w="1708575"/>
                <a:gridCol w="1708575"/>
                <a:gridCol w="1708575"/>
              </a:tblGrid>
              <a:tr h="2884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After analyzing the sources, determine the type of source and fill in the table below.</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226875">
                <a:tc rowSpan="2">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SOURCE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NOTICE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950">
                <a:tc vMerge="1"/>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seems interesting or important?</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questions do you have about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on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1: Victoria I. Lyall and Jesse Laird Ortega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2: Book XII of the Florentine Codex</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45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3: Texas Fragment</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4: Huipil de La Malinche</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05" name="Google Shape;10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6" name="Google Shape;106;p1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7" name="Google Shape;10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8" name="Google Shape;108;p1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9" name="Google Shape;109;p19"/>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Traitor, Survivor, or Icon. Provide two quotes and/or images from the primary or secondary sources that illustrates the claim. Explain how the quote supports the claim. Then write summaries of any other information that supports the claim. Consider the other two words to identify La Malinche’s role. In the final box, explain why those aren’t as accurate as the one you chose.</a:t>
            </a:r>
            <a:endParaRPr sz="1200">
              <a:solidFill>
                <a:schemeClr val="dk1"/>
              </a:solidFill>
              <a:latin typeface="Plus Jakarta Sans"/>
              <a:ea typeface="Plus Jakarta Sans"/>
              <a:cs typeface="Plus Jakarta Sans"/>
              <a:sym typeface="Plus Jakarta Sans"/>
            </a:endParaRPr>
          </a:p>
        </p:txBody>
      </p:sp>
      <p:sp>
        <p:nvSpPr>
          <p:cNvPr id="110" name="Google Shape;110;p19"/>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Spanish Colonization of the Americas</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11" name="Google Shape;111;p19"/>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La Malinche is best viewed as a ____________________.</a:t>
            </a:r>
            <a:endParaRPr b="1" sz="1300">
              <a:latin typeface="Inter"/>
              <a:ea typeface="Inter"/>
              <a:cs typeface="Inter"/>
              <a:sym typeface="Inter"/>
            </a:endParaRPr>
          </a:p>
        </p:txBody>
      </p:sp>
      <p:pic>
        <p:nvPicPr>
          <p:cNvPr id="112" name="Google Shape;112;p19"/>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13" name="Google Shape;113;p19"/>
          <p:cNvGraphicFramePr/>
          <p:nvPr/>
        </p:nvGraphicFramePr>
        <p:xfrm>
          <a:off x="469250" y="4116400"/>
          <a:ext cx="3000000" cy="3000000"/>
        </p:xfrm>
        <a:graphic>
          <a:graphicData uri="http://schemas.openxmlformats.org/drawingml/2006/table">
            <a:tbl>
              <a:tblPr>
                <a:noFill/>
                <a:tableStyleId>{424CA15A-4364-4513-BD9F-BC142C66C507}</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14" name="Google Shape;114;p19"/>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19"/>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16" name="Google Shape;116;p19"/>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Defense against Counterargument</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The Legacy of La Malinche Student Worksheet</a:t>
            </a:r>
            <a:endParaRPr sz="1900">
              <a:latin typeface="Halant"/>
              <a:ea typeface="Halant"/>
              <a:cs typeface="Halant"/>
              <a:sym typeface="Halant"/>
            </a:endParaRPr>
          </a:p>
        </p:txBody>
      </p:sp>
      <p:pic>
        <p:nvPicPr>
          <p:cNvPr id="122" name="Google Shape;122;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0"/>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Did you opinion change after hearing the presentations? Why or why not?</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p:txBody>
      </p:sp>
      <p:graphicFrame>
        <p:nvGraphicFramePr>
          <p:cNvPr id="125" name="Google Shape;125;p20"/>
          <p:cNvGraphicFramePr/>
          <p:nvPr/>
        </p:nvGraphicFramePr>
        <p:xfrm>
          <a:off x="983050" y="1438075"/>
          <a:ext cx="3000000" cy="3000000"/>
        </p:xfrm>
        <a:graphic>
          <a:graphicData uri="http://schemas.openxmlformats.org/drawingml/2006/table">
            <a:tbl>
              <a:tblPr>
                <a:noFill/>
                <a:tableStyleId>{424CA15A-4364-4513-BD9F-BC142C66C507}</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Claim (Traitor, Survivor, or Icon?)</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La Lengua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Indígena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Madre de Mestizaje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Traidora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La Malinche: La Indígena Student Worksheet</a:t>
            </a:r>
            <a:r>
              <a:rPr lang="en" sz="1900">
                <a:solidFill>
                  <a:schemeClr val="dk1"/>
                </a:solidFill>
                <a:latin typeface="Halant"/>
                <a:ea typeface="Halant"/>
                <a:cs typeface="Halant"/>
                <a:sym typeface="Halant"/>
              </a:rPr>
              <a:t>(Exemplar)</a:t>
            </a:r>
            <a:endParaRPr sz="1900">
              <a:latin typeface="Halant"/>
              <a:ea typeface="Halant"/>
              <a:cs typeface="Halant"/>
              <a:sym typeface="Halant"/>
            </a:endParaRPr>
          </a:p>
        </p:txBody>
      </p:sp>
      <p:pic>
        <p:nvPicPr>
          <p:cNvPr id="131" name="Google Shape;131;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graphicFrame>
        <p:nvGraphicFramePr>
          <p:cNvPr id="133" name="Google Shape;133;p21"/>
          <p:cNvGraphicFramePr/>
          <p:nvPr/>
        </p:nvGraphicFramePr>
        <p:xfrm>
          <a:off x="469041" y="561835"/>
          <a:ext cx="3000000" cy="3000000"/>
        </p:xfrm>
        <a:graphic>
          <a:graphicData uri="http://schemas.openxmlformats.org/drawingml/2006/table">
            <a:tbl>
              <a:tblPr>
                <a:noFill/>
                <a:tableStyleId>{1AAC16CC-1CC6-4C57-95A3-EFCC08672101}</a:tableStyleId>
              </a:tblPr>
              <a:tblGrid>
                <a:gridCol w="1708575"/>
                <a:gridCol w="1708575"/>
                <a:gridCol w="1708575"/>
                <a:gridCol w="1708575"/>
              </a:tblGrid>
              <a:tr h="2884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After analyzing the sources, determine the type of source and fill in the table below.</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226875">
                <a:tc rowSpan="2">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SOURCE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NOTICE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950">
                <a:tc vMerge="1"/>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seems interesting or important?</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questions do you have about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on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1: Victoria I. Lyall and Jesse Laird Ortega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The idea that La Malinche exists in nepantla, or in-between is interesting as it points how how she may </a:t>
                      </a:r>
                      <a:r>
                        <a:rPr b="1" lang="en" sz="1200">
                          <a:solidFill>
                            <a:srgbClr val="E95C3D"/>
                          </a:solidFill>
                        </a:rPr>
                        <a:t>have</a:t>
                      </a:r>
                      <a:r>
                        <a:rPr b="1" lang="en" sz="1200">
                          <a:solidFill>
                            <a:srgbClr val="E95C3D"/>
                          </a:solidFill>
                        </a:rPr>
                        <a:t> been disconnected from both groups.</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Why have views of La Malinche </a:t>
                      </a:r>
                      <a:r>
                        <a:rPr b="1" lang="en" sz="1200">
                          <a:solidFill>
                            <a:srgbClr val="E95C3D"/>
                          </a:solidFill>
                        </a:rPr>
                        <a:t>change</a:t>
                      </a:r>
                      <a:r>
                        <a:rPr b="1" lang="en" sz="1200">
                          <a:solidFill>
                            <a:srgbClr val="E95C3D"/>
                          </a:solidFill>
                        </a:rPr>
                        <a:t> over time?</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Museum workers are commenting how the status of La Malinche as one of not-belonging. Her identity within the context isn’t easy to pin down and explain.</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2: Book XII of the Florentine Codex</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The text highlights three concepts: her role as interpreter, identity as “one of us,” and that she was taken, </a:t>
                      </a:r>
                      <a:r>
                        <a:rPr b="1" lang="en" sz="1200">
                          <a:solidFill>
                            <a:srgbClr val="E95C3D"/>
                          </a:solidFill>
                        </a:rPr>
                        <a:t>eliminating</a:t>
                      </a:r>
                      <a:r>
                        <a:rPr b="1" lang="en" sz="1200">
                          <a:solidFill>
                            <a:srgbClr val="E95C3D"/>
                          </a:solidFill>
                        </a:rPr>
                        <a:t> her agency.</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Did the Nahua view her role as a threat or an asset to their interests?</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The Codex is highlighting La Malinche’s role as translator </a:t>
                      </a:r>
                      <a:r>
                        <a:rPr b="1" lang="en" sz="1200">
                          <a:solidFill>
                            <a:srgbClr val="E95C3D"/>
                          </a:solidFill>
                        </a:rPr>
                        <a:t>while</a:t>
                      </a:r>
                      <a:r>
                        <a:rPr b="1" lang="en" sz="1200">
                          <a:solidFill>
                            <a:srgbClr val="E95C3D"/>
                          </a:solidFill>
                        </a:rPr>
                        <a:t> also acknowledging her identity as an Indigenous person.</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45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3: Texas Fragment</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It appears as though La Malinche is with the Europeans but between the two groups based on the direction she is facing.</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How was </a:t>
                      </a:r>
                      <a:r>
                        <a:rPr b="1" lang="en" sz="1200">
                          <a:solidFill>
                            <a:srgbClr val="E95C3D"/>
                          </a:solidFill>
                        </a:rPr>
                        <a:t>this</a:t>
                      </a:r>
                      <a:r>
                        <a:rPr b="1" lang="en" sz="1200">
                          <a:solidFill>
                            <a:srgbClr val="E95C3D"/>
                          </a:solidFill>
                        </a:rPr>
                        <a:t> </a:t>
                      </a:r>
                      <a:r>
                        <a:rPr b="1" lang="en" sz="1200">
                          <a:solidFill>
                            <a:srgbClr val="E95C3D"/>
                          </a:solidFill>
                        </a:rPr>
                        <a:t>document</a:t>
                      </a:r>
                      <a:r>
                        <a:rPr b="1" lang="en" sz="1200">
                          <a:solidFill>
                            <a:srgbClr val="E95C3D"/>
                          </a:solidFill>
                        </a:rPr>
                        <a:t> preserved over the centuries?</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rPr>
                        <a:t>The Texas Fragment is documenting how La Malinche was </a:t>
                      </a:r>
                      <a:r>
                        <a:rPr b="1" lang="en" sz="1200">
                          <a:solidFill>
                            <a:srgbClr val="E95C3D"/>
                          </a:solidFill>
                        </a:rPr>
                        <a:t>between</a:t>
                      </a:r>
                      <a:r>
                        <a:rPr b="1" lang="en" sz="1200">
                          <a:solidFill>
                            <a:srgbClr val="E95C3D"/>
                          </a:solidFill>
                        </a:rPr>
                        <a:t> the Europeans and Indigenous people during the early encounters.</a:t>
                      </a:r>
                      <a:endParaRPr b="1" sz="1200">
                        <a:solidFill>
                          <a:srgbClr val="E95C3D"/>
                        </a:solidFill>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4: Huipil de La Malinche</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La Malinche is next to Cortés. She is pointing which implies that she is giving directions or speaking.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When was this meeting in the timeline of the Spanish conquest of Mesoamerica?</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A Tlaxcalan artist recorded an important meeting that took place during the Spanish conquest.</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134" name="Google Shape;134;p21"/>
          <p:cNvPicPr preferRelativeResize="0"/>
          <p:nvPr/>
        </p:nvPicPr>
        <p:blipFill rotWithShape="1">
          <a:blip r:embed="rId4">
            <a:alphaModFix/>
          </a:blip>
          <a:srcRect b="25293" l="32937" r="34167" t="25859"/>
          <a:stretch/>
        </p:blipFill>
        <p:spPr>
          <a:xfrm>
            <a:off x="683775" y="3408348"/>
            <a:ext cx="157675" cy="131701"/>
          </a:xfrm>
          <a:prstGeom prst="rect">
            <a:avLst/>
          </a:prstGeom>
          <a:noFill/>
          <a:ln cap="flat" cmpd="sng" w="19050">
            <a:solidFill>
              <a:schemeClr val="dk1"/>
            </a:solidFill>
            <a:prstDash val="solid"/>
            <a:round/>
            <a:headEnd len="sm" w="sm" type="none"/>
            <a:tailEnd len="sm" w="sm" type="none"/>
          </a:ln>
        </p:spPr>
      </p:pic>
      <p:pic>
        <p:nvPicPr>
          <p:cNvPr id="135" name="Google Shape;135;p21"/>
          <p:cNvPicPr preferRelativeResize="0"/>
          <p:nvPr/>
        </p:nvPicPr>
        <p:blipFill rotWithShape="1">
          <a:blip r:embed="rId4">
            <a:alphaModFix/>
          </a:blip>
          <a:srcRect b="25293" l="32937" r="34167" t="25859"/>
          <a:stretch/>
        </p:blipFill>
        <p:spPr>
          <a:xfrm>
            <a:off x="683763" y="5115748"/>
            <a:ext cx="157675" cy="131701"/>
          </a:xfrm>
          <a:prstGeom prst="rect">
            <a:avLst/>
          </a:prstGeom>
          <a:noFill/>
          <a:ln cap="flat" cmpd="sng" w="19050">
            <a:solidFill>
              <a:schemeClr val="dk1"/>
            </a:solidFill>
            <a:prstDash val="solid"/>
            <a:round/>
            <a:headEnd len="sm" w="sm" type="none"/>
            <a:tailEnd len="sm" w="sm" type="none"/>
          </a:ln>
        </p:spPr>
      </p:pic>
      <p:pic>
        <p:nvPicPr>
          <p:cNvPr id="136" name="Google Shape;136;p21"/>
          <p:cNvPicPr preferRelativeResize="0"/>
          <p:nvPr/>
        </p:nvPicPr>
        <p:blipFill rotWithShape="1">
          <a:blip r:embed="rId4">
            <a:alphaModFix/>
          </a:blip>
          <a:srcRect b="25293" l="32937" r="34167" t="25859"/>
          <a:stretch/>
        </p:blipFill>
        <p:spPr>
          <a:xfrm>
            <a:off x="683775" y="4802973"/>
            <a:ext cx="157675" cy="131701"/>
          </a:xfrm>
          <a:prstGeom prst="rect">
            <a:avLst/>
          </a:prstGeom>
          <a:noFill/>
          <a:ln cap="flat" cmpd="sng" w="19050">
            <a:solidFill>
              <a:schemeClr val="dk1"/>
            </a:solidFill>
            <a:prstDash val="solid"/>
            <a:round/>
            <a:headEnd len="sm" w="sm" type="none"/>
            <a:tailEnd len="sm" w="sm" type="none"/>
          </a:ln>
        </p:spPr>
      </p:pic>
      <p:pic>
        <p:nvPicPr>
          <p:cNvPr id="137" name="Google Shape;137;p21"/>
          <p:cNvPicPr preferRelativeResize="0"/>
          <p:nvPr/>
        </p:nvPicPr>
        <p:blipFill rotWithShape="1">
          <a:blip r:embed="rId4">
            <a:alphaModFix/>
          </a:blip>
          <a:srcRect b="25293" l="32937" r="34167" t="25859"/>
          <a:stretch/>
        </p:blipFill>
        <p:spPr>
          <a:xfrm>
            <a:off x="683775" y="7996148"/>
            <a:ext cx="157675" cy="131701"/>
          </a:xfrm>
          <a:prstGeom prst="rect">
            <a:avLst/>
          </a:prstGeom>
          <a:noFill/>
          <a:ln cap="flat" cmpd="sng" w="19050">
            <a:solidFill>
              <a:schemeClr val="dk1"/>
            </a:solidFill>
            <a:prstDash val="solid"/>
            <a:round/>
            <a:headEnd len="sm" w="sm" type="none"/>
            <a:tailEnd len="sm" w="sm" type="none"/>
          </a:ln>
        </p:spPr>
      </p:pic>
      <p:pic>
        <p:nvPicPr>
          <p:cNvPr id="138" name="Google Shape;138;p21"/>
          <p:cNvPicPr preferRelativeResize="0"/>
          <p:nvPr/>
        </p:nvPicPr>
        <p:blipFill rotWithShape="1">
          <a:blip r:embed="rId4">
            <a:alphaModFix/>
          </a:blip>
          <a:srcRect b="25293" l="32937" r="34167" t="25859"/>
          <a:stretch/>
        </p:blipFill>
        <p:spPr>
          <a:xfrm>
            <a:off x="683763" y="6329886"/>
            <a:ext cx="157675" cy="13170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